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6" r:id="rId13"/>
    <p:sldId id="279" r:id="rId14"/>
    <p:sldId id="280" r:id="rId15"/>
    <p:sldId id="277" r:id="rId16"/>
    <p:sldId id="282" r:id="rId17"/>
    <p:sldId id="271" r:id="rId18"/>
    <p:sldId id="273" r:id="rId19"/>
    <p:sldId id="278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8000" i="1" dirty="0" smtClean="0">
                <a:cs typeface="Browallia New" pitchFamily="34" charset="-34"/>
              </a:rPr>
              <a:t>Плава гробница</a:t>
            </a:r>
            <a:endParaRPr lang="en-US" sz="8000" i="1" dirty="0">
              <a:latin typeface="Algerian" pitchFamily="82" charset="0"/>
              <a:cs typeface="Browallia New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Милутин Бојић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sr-Cyrl-CS" sz="2200" b="1" i="1" dirty="0" smtClean="0"/>
              <a:t>Маузолеј-костурница на острву Виду. </a:t>
            </a:r>
            <a:r>
              <a:rPr lang="sr-Cyrl-CS" sz="2200" i="1" dirty="0" smtClean="0"/>
              <a:t/>
            </a:r>
            <a:br>
              <a:rPr lang="sr-Cyrl-CS" sz="2200" i="1" dirty="0" smtClean="0"/>
            </a:br>
            <a:r>
              <a:rPr lang="sr-Cyrl-CS" sz="2200" i="1" dirty="0" smtClean="0"/>
              <a:t>Видо је </a:t>
            </a:r>
            <a:r>
              <a:rPr lang="ru-RU" sz="2200" dirty="0" smtClean="0"/>
              <a:t> острвце поред Крфа које је претворено у болницу. Велики број српских војника сахрањен је у мору крај острва. Умирало је и до 300 људи дневно . Сматра се да је</a:t>
            </a:r>
            <a:r>
              <a:rPr lang="sr-Cyrl-RS" sz="2200" dirty="0" smtClean="0"/>
              <a:t> на Виду и</a:t>
            </a:r>
            <a:r>
              <a:rPr lang="ru-RU" sz="2200" dirty="0" smtClean="0"/>
              <a:t> у Јонском мору сахрањено око 10.000 војника. </a:t>
            </a:r>
            <a:r>
              <a:rPr lang="ru-RU" sz="2200" b="1" dirty="0" smtClean="0"/>
              <a:t>Зато је ово острво тада добило име ‘’острво смрти’’.</a:t>
            </a:r>
            <a:endParaRPr lang="en-US" sz="2200" b="1" i="1" dirty="0"/>
          </a:p>
        </p:txBody>
      </p:sp>
      <p:pic>
        <p:nvPicPr>
          <p:cNvPr id="52226" name="Picture 2" descr="Резултат слика за prvi svetski rat k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7772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7200" i="1" dirty="0" smtClean="0"/>
              <a:t>Српски Јерусалим</a:t>
            </a:r>
            <a:endParaRPr lang="sr-Cyrl-CS" sz="7200" i="1" dirty="0"/>
          </a:p>
        </p:txBody>
      </p:sp>
      <p:pic>
        <p:nvPicPr>
          <p:cNvPr id="76802" name="Picture 2" descr="Резултат слика за ostrvo vido prvi svetski r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6868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sr-Cyrl-R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Стојте, галије царске!</a:t>
            </a:r>
            <a:endParaRPr lang="sr-Cyrl-C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thecradlemagazine.com/sr/wp-content/uploads/sites/2/2019/07/%D0%9F%D0%BB%D0%B0%D0%B2%D0%B0-%D0%B3%D1%80%D0%BE%D0%B1%D0%BD%D0%B8%D1%86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90600"/>
          </a:xfrm>
        </p:spPr>
        <p:txBody>
          <a:bodyPr>
            <a:normAutofit/>
          </a:bodyPr>
          <a:lstStyle/>
          <a:p>
            <a:r>
              <a:rPr lang="sr-Cyrl-RS" sz="5400" i="1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НЕПОЗНАТЕ РЕЧИ:</a:t>
            </a:r>
            <a:endParaRPr lang="sr-Cyrl-CS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200" b="0" i="0" u="none" strike="noStrike" cap="none" normalizeH="0" baseline="0" dirty="0" smtClean="0">
                <a:ln>
                  <a:noFill/>
                </a:ln>
                <a:solidFill>
                  <a:srgbClr val="3B38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sr-Cyrl-CS" sz="1200" b="0" i="0" u="none" strike="noStrike" cap="none" normalizeH="0" baseline="0" dirty="0" smtClean="0">
                <a:ln>
                  <a:noFill/>
                </a:ln>
                <a:solidFill>
                  <a:srgbClr val="3B38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3B3835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опело  – читање молитве над мртвима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3B3835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Прометеј – титан у старогрчкој митологији, симбол  борбе против силе и неправде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3B3835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апостоли јада – мученици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3B3835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мрц – мртвац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3B3835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епопеја – епска дуга песма, еп или спев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3B3835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корифеји – предводници слободарског духа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457200"/>
          </a:xfrm>
        </p:spPr>
        <p:txBody>
          <a:bodyPr>
            <a:normAutofit fontScale="90000"/>
          </a:bodyPr>
          <a:lstStyle/>
          <a:p>
            <a:r>
              <a:rPr lang="sr-Cyrl-RS" i="1" dirty="0" smtClean="0"/>
              <a:t>ОБЈАШЊЕЊЕ СТИХОВА:</a:t>
            </a:r>
            <a:endParaRPr lang="sr-Cyrl-CS" i="1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91440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''Опело гордо држим у доба језе ноћне/Над овом светом водом.''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Светилиште – страшно место страдања јунака, јединствено у историји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'' Прометеји наде, апостоли јада.''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Пали војници, жртве рата са надом у боље сутра и бољи живот своје деце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''Тиха као поноћ врх острвља јужна,/Мрачна као савест, хладна и очајна.''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Тихо, мрачно и тужно гробље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''И доћи ће нова и велика смена,/Да дом сјаја ствара на гомили рака.''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Будућа генерација која живи слободно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7030A0"/>
                </a:solidFill>
                <a:latin typeface="+mj-lt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’Како врућим кључем крв пенуша њина/У деци што кликћу под окриљем славе.’’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Народ чији су преци овакви хероји је неуништив, позван на одговорност, да заштити своју земљу, слободу и потомство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sr-Cyrl-RS" sz="2400" b="1" i="1" dirty="0" smtClean="0">
                <a:solidFill>
                  <a:schemeClr val="bg2">
                    <a:lumMod val="10000"/>
                  </a:schemeClr>
                </a:solidFill>
              </a:rPr>
              <a:t>Плава гробница </a:t>
            </a:r>
            <a:r>
              <a:rPr lang="sr-Cyrl-RS" sz="2400" dirty="0" smtClean="0">
                <a:solidFill>
                  <a:schemeClr val="bg2">
                    <a:lumMod val="10000"/>
                  </a:schemeClr>
                </a:solidFill>
              </a:rPr>
              <a:t>је песничко опело за српске војнике чија су тела бацана на дно Јонског мора.</a:t>
            </a:r>
            <a:endParaRPr lang="sr-Cyrl-C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</a:t>
            </a:r>
            <a:r>
              <a:rPr lang="ru-RU" sz="1600" b="1" i="1" dirty="0" smtClean="0"/>
              <a:t>ЛИКА МАСОВНЕ СМРТИ НАГОВЕСТИЛА ЈЕ ВЕЛИКИ ПОРАЗ ЉУДСКОСТИ</a:t>
            </a:r>
            <a:r>
              <a:rPr lang="ru-RU" sz="1600" dirty="0" smtClean="0"/>
              <a:t>. </a:t>
            </a:r>
          </a:p>
          <a:p>
            <a:r>
              <a:rPr lang="ru-RU" sz="2400" u="sng" dirty="0" smtClean="0"/>
              <a:t>П</a:t>
            </a:r>
            <a:r>
              <a:rPr lang="ru-RU" sz="1600" u="sng" dirty="0" smtClean="0"/>
              <a:t>ЕСМУ ЧИНЕ </a:t>
            </a:r>
            <a:r>
              <a:rPr lang="ru-RU" b="1" u="sng" dirty="0" smtClean="0">
                <a:latin typeface="+mj-lt"/>
              </a:rPr>
              <a:t>ТРИ</a:t>
            </a:r>
            <a:r>
              <a:rPr lang="ru-RU" sz="1600" b="1" u="sng" dirty="0" smtClean="0"/>
              <a:t> ЦЕЛИНЕ. </a:t>
            </a:r>
          </a:p>
          <a:p>
            <a:r>
              <a:rPr lang="ru-RU" sz="2400" dirty="0" smtClean="0"/>
              <a:t>С</a:t>
            </a:r>
            <a:r>
              <a:rPr lang="ru-RU" sz="1600" dirty="0" smtClean="0"/>
              <a:t>ВАКА ЦЕЛИНА ПОЧИЊЕ СТИХОВИМА </a:t>
            </a:r>
            <a:r>
              <a:rPr lang="ru-RU" sz="1600" b="1" i="1" dirty="0" smtClean="0"/>
              <a:t>„СТОЈТЕ, ГАЛИЈЕ ЦАРСКЕ!“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* </a:t>
            </a:r>
            <a:r>
              <a:rPr lang="ru-RU" sz="2400" b="1" dirty="0" smtClean="0">
                <a:solidFill>
                  <a:srgbClr val="00B050"/>
                </a:solidFill>
              </a:rPr>
              <a:t>У </a:t>
            </a:r>
            <a:r>
              <a:rPr lang="ru-RU" sz="1600" b="1" dirty="0" smtClean="0">
                <a:solidFill>
                  <a:srgbClr val="00B050"/>
                </a:solidFill>
              </a:rPr>
              <a:t>ПРВОМ ДЕЛУ</a:t>
            </a:r>
            <a:r>
              <a:rPr lang="ru-RU" sz="1600" dirty="0" smtClean="0">
                <a:solidFill>
                  <a:srgbClr val="00B050"/>
                </a:solidFill>
              </a:rPr>
              <a:t>, ПЕСНИК ОДАЈЕ ПОШТОВАЊЕ ПАЛИМ ВОЈНИЦИМА </a:t>
            </a:r>
            <a:r>
              <a:rPr lang="ru-RU" sz="2400" dirty="0" smtClean="0">
                <a:solidFill>
                  <a:srgbClr val="00B050"/>
                </a:solidFill>
              </a:rPr>
              <a:t>П</a:t>
            </a:r>
            <a:r>
              <a:rPr lang="ru-RU" sz="1600" dirty="0" smtClean="0">
                <a:solidFill>
                  <a:srgbClr val="00B050"/>
                </a:solidFill>
              </a:rPr>
              <a:t>РВОГ СВЕТСКОГ РАТА. </a:t>
            </a:r>
            <a:r>
              <a:rPr lang="ru-RU" sz="2400" dirty="0" smtClean="0">
                <a:solidFill>
                  <a:srgbClr val="00B050"/>
                </a:solidFill>
              </a:rPr>
              <a:t>Њ</a:t>
            </a:r>
            <a:r>
              <a:rPr lang="ru-RU" sz="1600" dirty="0" smtClean="0">
                <a:solidFill>
                  <a:srgbClr val="00B050"/>
                </a:solidFill>
              </a:rPr>
              <a:t>ЕГОВО ПОШТОВАЊЕ ЈЕ ДУБОКО, А ЊЕГОВА ЉУБАВ ПРЕМА ЗЕМЉИ И ТУГА СУ ВЕЛИКЕ. </a:t>
            </a:r>
            <a:r>
              <a:rPr lang="ru-RU" sz="2400" dirty="0" smtClean="0">
                <a:solidFill>
                  <a:srgbClr val="00B050"/>
                </a:solidFill>
              </a:rPr>
              <a:t>О</a:t>
            </a:r>
            <a:r>
              <a:rPr lang="ru-RU" sz="1600" dirty="0" smtClean="0">
                <a:solidFill>
                  <a:srgbClr val="00B050"/>
                </a:solidFill>
              </a:rPr>
              <a:t>ВАЈ ДЕО ПОЗИВА НА ТИШИНУ И НА ДУГ МИНУТ ЋУТАЊА.</a:t>
            </a:r>
          </a:p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</a:rPr>
              <a:t>РУГИ ДЕО </a:t>
            </a:r>
            <a:r>
              <a:rPr lang="ru-RU" sz="1600" dirty="0" smtClean="0">
                <a:solidFill>
                  <a:srgbClr val="FF0000"/>
                </a:solidFill>
              </a:rPr>
              <a:t>ПЕСМЕ СЕ ОДНОСИ НА БУДУЋЕ ГЕНЕРАЦИЈЕ. </a:t>
            </a:r>
            <a:r>
              <a:rPr lang="ru-RU" sz="2400" dirty="0" smtClean="0">
                <a:solidFill>
                  <a:srgbClr val="FF0000"/>
                </a:solidFill>
              </a:rPr>
              <a:t>П</a:t>
            </a:r>
            <a:r>
              <a:rPr lang="ru-RU" sz="1600" dirty="0" smtClean="0">
                <a:solidFill>
                  <a:srgbClr val="FF0000"/>
                </a:solidFill>
              </a:rPr>
              <a:t>ЕСНИК НАС ПОЗИВА ДА НИКАД НЕ ЗАБОРАВИМО НАШЕ ПРЕТКЕ КОЈИ СУ ДАЛЕКО ОД СВОЈЕ ОТАЏБИНЕ ОСТАВИЛИ СВОЈЕ КОСТИ КАО ТЕМЕЉ НАШИХ ЖИВОТА.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*</a:t>
            </a:r>
            <a:r>
              <a:rPr lang="ru-RU" sz="2400" b="1" dirty="0" smtClean="0">
                <a:solidFill>
                  <a:srgbClr val="7030A0"/>
                </a:solidFill>
              </a:rPr>
              <a:t>У </a:t>
            </a:r>
            <a:r>
              <a:rPr lang="ru-RU" sz="1600" b="1" dirty="0" smtClean="0">
                <a:solidFill>
                  <a:srgbClr val="7030A0"/>
                </a:solidFill>
              </a:rPr>
              <a:t>ТРЕЋОЈ ЦЕЛИНИ</a:t>
            </a:r>
            <a:r>
              <a:rPr lang="ru-RU" sz="1600" dirty="0" smtClean="0">
                <a:solidFill>
                  <a:srgbClr val="7030A0"/>
                </a:solidFill>
              </a:rPr>
              <a:t>, ПЕСНИК СЕ ВРАЋА СВОЈИМ ОСЕЋАЊИМА НАД ПЛАВОМ ГРОБНИЦОМ. </a:t>
            </a:r>
            <a:r>
              <a:rPr lang="ru-RU" sz="2400" dirty="0" smtClean="0">
                <a:solidFill>
                  <a:srgbClr val="7030A0"/>
                </a:solidFill>
              </a:rPr>
              <a:t>П</a:t>
            </a:r>
            <a:r>
              <a:rPr lang="ru-RU" sz="1600" dirty="0" smtClean="0">
                <a:solidFill>
                  <a:srgbClr val="7030A0"/>
                </a:solidFill>
              </a:rPr>
              <a:t>ОЗИВОМ НА ТИШИНУ У КОЈОЈ ЗАМИШЉЕНЕ ГАЛИЈЕ ТРЕБА ДА НАПУСТЕ ГРОБОВЕ ПОНОВО ПОКАЗУЈЕ СВОЈЕ ДУБОКО ПОШТОВАЊЕ. </a:t>
            </a:r>
            <a:r>
              <a:rPr lang="ru-RU" sz="2400" dirty="0" smtClean="0">
                <a:solidFill>
                  <a:srgbClr val="7030A0"/>
                </a:solidFill>
              </a:rPr>
              <a:t>П</a:t>
            </a:r>
            <a:r>
              <a:rPr lang="ru-RU" sz="1600" dirty="0" smtClean="0">
                <a:solidFill>
                  <a:srgbClr val="7030A0"/>
                </a:solidFill>
              </a:rPr>
              <a:t>ЕСНИКОВ МИР НАД ОВАКВИМ ГРОБЉЕМ ЈЕ САМО ПРИВИД. </a:t>
            </a:r>
            <a:r>
              <a:rPr lang="ru-RU" sz="2400" dirty="0" smtClean="0">
                <a:solidFill>
                  <a:srgbClr val="7030A0"/>
                </a:solidFill>
              </a:rPr>
              <a:t>Њ</a:t>
            </a:r>
            <a:r>
              <a:rPr lang="ru-RU" sz="1600" dirty="0" smtClean="0">
                <a:solidFill>
                  <a:srgbClr val="7030A0"/>
                </a:solidFill>
              </a:rPr>
              <a:t>ЕГОВА ТУГА И НЕМИР СУ МНОГО ВЕЋИ. </a:t>
            </a:r>
            <a:r>
              <a:rPr lang="ru-RU" sz="2400" dirty="0" smtClean="0">
                <a:solidFill>
                  <a:srgbClr val="7030A0"/>
                </a:solidFill>
              </a:rPr>
              <a:t>З</a:t>
            </a:r>
            <a:r>
              <a:rPr lang="ru-RU" sz="1600" dirty="0" smtClean="0">
                <a:solidFill>
                  <a:srgbClr val="7030A0"/>
                </a:solidFill>
              </a:rPr>
              <a:t>АТО ПЕСНИК ЖЕЛИ ДА СЕ БАР МАЛО ОДУЖИ ЈУНАЦИМА, ЈЕР ЖЕЛИ ДА „МРТВИ ЧУЈУ ХУК БОРБЕНЕ ЛАВЕ“ И УВЕРИ ИХ ДА СУ ДОНЕЛИ СЛОБОДУ СВОЈОЈ ДЕЦИ</a:t>
            </a:r>
            <a:r>
              <a:rPr lang="ru-RU" sz="1600" dirty="0" smtClean="0"/>
              <a:t>.</a:t>
            </a:r>
            <a:endParaRPr lang="sr-Cyrl-C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0070C0"/>
                </a:solidFill>
              </a:rPr>
              <a:t>МОТИВИ ПЕСМE</a:t>
            </a:r>
            <a:r>
              <a:rPr lang="sr-Cyrl-RS" i="1" dirty="0" smtClean="0">
                <a:solidFill>
                  <a:srgbClr val="0070C0"/>
                </a:solidFill>
              </a:rPr>
              <a:t>:</a:t>
            </a:r>
            <a:r>
              <a:rPr lang="sr-Cyrl-CS" dirty="0" smtClean="0"/>
              <a:t/>
            </a:r>
            <a:br>
              <a:rPr lang="sr-Cyrl-CS" dirty="0" smtClean="0"/>
            </a:br>
            <a:endParaRPr lang="sr-Cyrl-C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11526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поштовање хероја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дивљење палим војницима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пожртвованост  јунака 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туга и бол 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смрт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понос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5257800" cy="1295400"/>
          </a:xfrm>
        </p:spPr>
        <p:txBody>
          <a:bodyPr>
            <a:normAutofit/>
          </a:bodyPr>
          <a:lstStyle/>
          <a:p>
            <a:r>
              <a:rPr lang="sr-Cyrl-RS" i="1" dirty="0" smtClean="0"/>
              <a:t>Плава  гробница</a:t>
            </a:r>
            <a:endParaRPr lang="sr-Cyrl-C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3076136"/>
          </a:xfrm>
        </p:spPr>
        <p:txBody>
          <a:bodyPr>
            <a:noAutofit/>
          </a:bodyPr>
          <a:lstStyle/>
          <a:p>
            <a:pPr algn="l">
              <a:buFont typeface="Arial" charset="0"/>
              <a:buChar char="•"/>
            </a:pPr>
            <a:r>
              <a:rPr lang="sr-Cyrl-CS" sz="3200" dirty="0" smtClean="0">
                <a:solidFill>
                  <a:schemeClr val="accent1">
                    <a:lumMod val="50000"/>
                  </a:schemeClr>
                </a:solidFill>
              </a:rPr>
              <a:t>Родољубива  лирска  песма </a:t>
            </a:r>
          </a:p>
          <a:p>
            <a:pPr algn="l">
              <a:buFont typeface="Arial" charset="0"/>
              <a:buChar char="•"/>
            </a:pPr>
            <a:r>
              <a:rPr lang="sr-Cyrl-CS" sz="3200" dirty="0" smtClean="0">
                <a:solidFill>
                  <a:schemeClr val="accent1">
                    <a:lumMod val="50000"/>
                  </a:schemeClr>
                </a:solidFill>
              </a:rPr>
              <a:t>14 катрена </a:t>
            </a:r>
          </a:p>
          <a:p>
            <a:pPr algn="l">
              <a:buFont typeface="Arial" charset="0"/>
              <a:buChar char="•"/>
            </a:pPr>
            <a:r>
              <a:rPr lang="sr-Cyrl-CS" sz="3200" dirty="0" smtClean="0">
                <a:solidFill>
                  <a:schemeClr val="accent1">
                    <a:lumMod val="50000"/>
                  </a:schemeClr>
                </a:solidFill>
              </a:rPr>
              <a:t>Песма је испевана у виду апострофе (директно обраћање читаоцима) </a:t>
            </a:r>
          </a:p>
          <a:p>
            <a:pPr algn="l">
              <a:buFont typeface="Arial" charset="0"/>
              <a:buChar char="•"/>
            </a:pPr>
            <a:r>
              <a:rPr lang="sr-Cyrl-CS" sz="3200" dirty="0" smtClean="0">
                <a:solidFill>
                  <a:schemeClr val="accent1">
                    <a:lumMod val="50000"/>
                  </a:schemeClr>
                </a:solidFill>
              </a:rPr>
              <a:t>Свечана атмосфера </a:t>
            </a:r>
          </a:p>
          <a:p>
            <a:pPr algn="l">
              <a:buFont typeface="Arial" charset="0"/>
              <a:buChar char="•"/>
            </a:pPr>
            <a:r>
              <a:rPr lang="sr-Cyrl-CS" sz="3200" dirty="0" smtClean="0">
                <a:solidFill>
                  <a:schemeClr val="accent1">
                    <a:lumMod val="50000"/>
                  </a:schemeClr>
                </a:solidFill>
              </a:rPr>
              <a:t>Историјско памћење-ћутањем се одаје почаст онима који почивају у вечном миру</a:t>
            </a:r>
            <a:endParaRPr lang="sr-Cyrl-C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931152" cy="1143000"/>
          </a:xfrm>
        </p:spPr>
        <p:txBody>
          <a:bodyPr/>
          <a:lstStyle/>
          <a:p>
            <a:r>
              <a:rPr lang="sr-Cyrl-RS" i="1" u="sng" dirty="0" smtClean="0">
                <a:solidFill>
                  <a:srgbClr val="C00000"/>
                </a:solidFill>
              </a:rPr>
              <a:t>Стилске фигуре</a:t>
            </a:r>
            <a:endParaRPr lang="sr-Cyrl-CS" i="1" u="sng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57400"/>
            <a:ext cx="7772400" cy="215697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sz="11200" dirty="0" smtClean="0">
                <a:solidFill>
                  <a:srgbClr val="FF0000"/>
                </a:solidFill>
              </a:rPr>
              <a:t>АПОСТРОФА</a:t>
            </a:r>
            <a:r>
              <a:rPr lang="ru-RU" sz="112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1200" dirty="0" smtClean="0">
                <a:solidFill>
                  <a:srgbClr val="FFFF00"/>
                </a:solidFill>
              </a:rPr>
              <a:t>Песник се обраћа боговима, мртвој природи, предметима, покојницима или одсутним лицима.</a:t>
            </a:r>
          </a:p>
          <a:p>
            <a:r>
              <a:rPr lang="ru-RU" sz="11200" dirty="0" smtClean="0"/>
              <a:t> </a:t>
            </a:r>
            <a:r>
              <a:rPr lang="ru-RU" sz="11200" dirty="0" smtClean="0">
                <a:solidFill>
                  <a:srgbClr val="FF0000"/>
                </a:solidFill>
              </a:rPr>
              <a:t>РЕФРЕН: </a:t>
            </a:r>
            <a:r>
              <a:rPr lang="ru-RU" sz="11200" dirty="0" smtClean="0">
                <a:solidFill>
                  <a:srgbClr val="FFC000"/>
                </a:solidFill>
              </a:rPr>
              <a:t>“Стојте , галије царске!” </a:t>
            </a:r>
          </a:p>
          <a:p>
            <a:r>
              <a:rPr lang="ru-RU" sz="11200" dirty="0" smtClean="0">
                <a:solidFill>
                  <a:srgbClr val="FF0000"/>
                </a:solidFill>
              </a:rPr>
              <a:t>ПЕРСОНИФИКАЦИЈА: </a:t>
            </a:r>
            <a:r>
              <a:rPr lang="ru-RU" sz="11200" dirty="0" smtClean="0">
                <a:solidFill>
                  <a:schemeClr val="accent4"/>
                </a:solidFill>
              </a:rPr>
              <a:t>Однос природе према погинулим војницима: “где шкољке сан уморан хвата”, “на мртве алге тресетница пада”, “...море мили” а “...месец шета”, “дремеж чили”... </a:t>
            </a:r>
          </a:p>
          <a:p>
            <a:r>
              <a:rPr lang="ru-RU" sz="11200" dirty="0" smtClean="0">
                <a:solidFill>
                  <a:srgbClr val="FF0000"/>
                </a:solidFill>
              </a:rPr>
              <a:t>МЕТАФОРЕ</a:t>
            </a:r>
            <a:r>
              <a:rPr lang="ru-RU" sz="11200" dirty="0" smtClean="0">
                <a:solidFill>
                  <a:srgbClr val="7030A0"/>
                </a:solidFill>
              </a:rPr>
              <a:t>: “прометеји наде”, “апостоли јада” “храм тајанства”</a:t>
            </a:r>
            <a:endParaRPr lang="sr-Cyrl-CS" sz="1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7772400" cy="1371600"/>
          </a:xfrm>
        </p:spPr>
        <p:txBody>
          <a:bodyPr/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ЕПИТЕТИ</a:t>
            </a:r>
            <a:r>
              <a:rPr lang="sr-Cyrl-R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крме </a:t>
            </a:r>
            <a:r>
              <a:rPr lang="sr-Cyrl-R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моћне</a:t>
            </a:r>
            <a:r>
              <a:rPr lang="sr-Cyrl-R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sr-Cyrl-R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тихи</a:t>
            </a:r>
            <a:r>
              <a:rPr lang="sr-Cyrl-R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ход, </a:t>
            </a:r>
            <a:r>
              <a:rPr lang="sr-Cyrl-R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ноћна</a:t>
            </a:r>
            <a:r>
              <a:rPr lang="sr-Cyrl-R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језа, </a:t>
            </a:r>
            <a:r>
              <a:rPr lang="sr-Cyrl-R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света</a:t>
            </a:r>
            <a:r>
              <a:rPr lang="sr-Cyrl-R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вода, </a:t>
            </a:r>
            <a:r>
              <a:rPr lang="sr-Cyrl-R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уморан</a:t>
            </a:r>
            <a:r>
              <a:rPr lang="sr-Cyrl-R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сан...</a:t>
            </a:r>
            <a:endParaRPr lang="sr-Cyrl-C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ПОРЕЂЕЊЕ: </a:t>
            </a:r>
            <a:r>
              <a:rPr lang="sr-Cyrl-RS" sz="2400" dirty="0" smtClean="0">
                <a:solidFill>
                  <a:schemeClr val="bg2">
                    <a:lumMod val="75000"/>
                  </a:schemeClr>
                </a:solidFill>
              </a:rPr>
              <a:t>гробница...</a:t>
            </a:r>
          </a:p>
          <a:p>
            <a:r>
              <a:rPr lang="sr-Cyrl-RS" sz="2400" dirty="0" smtClean="0">
                <a:solidFill>
                  <a:srgbClr val="002060"/>
                </a:solidFill>
              </a:rPr>
              <a:t>                        ’’ко наш ум бескрајна</a:t>
            </a:r>
          </a:p>
          <a:p>
            <a:r>
              <a:rPr lang="sr-Cyrl-CS" sz="2400" dirty="0" smtClean="0">
                <a:solidFill>
                  <a:srgbClr val="002060"/>
                </a:solidFill>
              </a:rPr>
              <a:t>                          т</a:t>
            </a:r>
            <a:r>
              <a:rPr lang="sr-Cyrl-RS" sz="2400" dirty="0" smtClean="0">
                <a:solidFill>
                  <a:srgbClr val="002060"/>
                </a:solidFill>
              </a:rPr>
              <a:t>иха као поноћ</a:t>
            </a:r>
          </a:p>
          <a:p>
            <a:r>
              <a:rPr lang="sr-Cyrl-CS" sz="2400" dirty="0" smtClean="0">
                <a:solidFill>
                  <a:srgbClr val="002060"/>
                </a:solidFill>
              </a:rPr>
              <a:t>                          м</a:t>
            </a:r>
            <a:r>
              <a:rPr lang="sr-Cyrl-RS" sz="2400" dirty="0" smtClean="0">
                <a:solidFill>
                  <a:srgbClr val="002060"/>
                </a:solidFill>
              </a:rPr>
              <a:t>рачна као савест, хладна и очајна’’.</a:t>
            </a:r>
            <a:endParaRPr lang="sr-Cyrl-C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851648" cy="1143000"/>
          </a:xfrm>
        </p:spPr>
        <p:txBody>
          <a:bodyPr>
            <a:normAutofit/>
          </a:bodyPr>
          <a:lstStyle/>
          <a:p>
            <a:r>
              <a:rPr lang="sr-Cyrl-BA" sz="4800" dirty="0" smtClean="0"/>
              <a:t>Милутин Бојић (1892 – 1917)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854696" cy="2923736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Био је српски песник, драмски писац, преводилац, књижевни и позоришни критичар. Почео је да пише још као гимназијалац. Године 1910. уписао се на Филозофски факултет у Београду. Активно је учествовао у позоришном животу престонице.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609600"/>
            <a:ext cx="7772400" cy="1371600"/>
          </a:xfrm>
        </p:spPr>
        <p:txBody>
          <a:bodyPr/>
          <a:lstStyle/>
          <a:p>
            <a:r>
              <a:rPr lang="sr-Cyrl-RS" sz="3200" dirty="0" smtClean="0">
                <a:solidFill>
                  <a:srgbClr val="C00000"/>
                </a:solidFill>
              </a:rPr>
              <a:t>Домаћи задатак:</a:t>
            </a:r>
            <a:r>
              <a:rPr lang="sr-Cyrl-RS" sz="3200" dirty="0" smtClean="0">
                <a:solidFill>
                  <a:srgbClr val="FFC000"/>
                </a:solidFill>
              </a:rPr>
              <a:t/>
            </a:r>
            <a:br>
              <a:rPr lang="sr-Cyrl-RS" sz="3200" dirty="0" smtClean="0">
                <a:solidFill>
                  <a:srgbClr val="FFC000"/>
                </a:solidFill>
              </a:rPr>
            </a:br>
            <a:r>
              <a:rPr lang="sr-Cyrl-RS" sz="3200" dirty="0" smtClean="0">
                <a:solidFill>
                  <a:srgbClr val="00B050"/>
                </a:solidFill>
              </a:rPr>
              <a:t>*</a:t>
            </a:r>
            <a:r>
              <a:rPr lang="sr-Cyrl-RS" sz="3200" dirty="0" smtClean="0">
                <a:solidFill>
                  <a:srgbClr val="C00000"/>
                </a:solidFill>
              </a:rPr>
              <a:t> </a:t>
            </a:r>
            <a:r>
              <a:rPr lang="sr-Cyrl-RS" sz="3200" dirty="0" smtClean="0">
                <a:solidFill>
                  <a:schemeClr val="accent4"/>
                </a:solidFill>
              </a:rPr>
              <a:t>Препишите  у свеске за школски рад текст са слајдова </a:t>
            </a:r>
            <a:r>
              <a:rPr lang="sr-Cyrl-RS" sz="3200" dirty="0" smtClean="0">
                <a:solidFill>
                  <a:srgbClr val="92D050"/>
                </a:solidFill>
              </a:rPr>
              <a:t>15,16,17 , 18 и 19.</a:t>
            </a:r>
            <a:endParaRPr lang="sr-Cyrl-CS" sz="3200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2000" dirty="0" smtClean="0">
                <a:solidFill>
                  <a:srgbClr val="FFC000"/>
                </a:solidFill>
              </a:rPr>
              <a:t/>
            </a:r>
            <a:br>
              <a:rPr lang="sr-Cyrl-RS" sz="2000" dirty="0" smtClean="0">
                <a:solidFill>
                  <a:srgbClr val="FFC000"/>
                </a:solidFill>
              </a:rPr>
            </a:br>
            <a:r>
              <a:rPr lang="sr-Cyrl-RS" sz="3600" dirty="0" smtClean="0">
                <a:solidFill>
                  <a:srgbClr val="00B050"/>
                </a:solidFill>
              </a:rPr>
              <a:t>*Одредите  тему и идеју песме.</a:t>
            </a:r>
            <a:endParaRPr lang="sr-Cyrl-CS" sz="36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Краљ речи. Најлепша нада књижевности. Песник у коме се збио „потрес векова“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Милутин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Бојић</a:t>
            </a:r>
            <a:r>
              <a:rPr lang="sr-Cyrl-RS" dirty="0" smtClean="0">
                <a:solidFill>
                  <a:schemeClr val="accent2"/>
                </a:solidFill>
              </a:rPr>
              <a:t> је п</a:t>
            </a:r>
            <a:r>
              <a:rPr lang="en-US" dirty="0" err="1" smtClean="0">
                <a:solidFill>
                  <a:schemeClr val="accent2"/>
                </a:solidFill>
              </a:rPr>
              <a:t>исао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љубавне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елегичне</a:t>
            </a:r>
            <a:r>
              <a:rPr lang="en-US" dirty="0" smtClean="0">
                <a:solidFill>
                  <a:schemeClr val="accent2"/>
                </a:solidFill>
              </a:rPr>
              <a:t> и </a:t>
            </a:r>
            <a:r>
              <a:rPr lang="en-US" dirty="0" err="1" smtClean="0">
                <a:solidFill>
                  <a:schemeClr val="accent2"/>
                </a:solidFill>
              </a:rPr>
              <a:t>родољубиве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песме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 err="1" smtClean="0">
                <a:solidFill>
                  <a:schemeClr val="accent2"/>
                </a:solidFill>
              </a:rPr>
              <a:t>Своју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драму</a:t>
            </a:r>
            <a:r>
              <a:rPr lang="en-US" dirty="0" smtClean="0">
                <a:solidFill>
                  <a:schemeClr val="accent2"/>
                </a:solidFill>
              </a:rPr>
              <a:t> ‘’</a:t>
            </a:r>
            <a:r>
              <a:rPr lang="en-US" dirty="0" err="1" smtClean="0">
                <a:solidFill>
                  <a:schemeClr val="accent2"/>
                </a:solidFill>
              </a:rPr>
              <a:t>Урошева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женидба</a:t>
            </a:r>
            <a:r>
              <a:rPr lang="en-US" dirty="0" smtClean="0">
                <a:solidFill>
                  <a:schemeClr val="accent2"/>
                </a:solidFill>
              </a:rPr>
              <a:t>’’ </a:t>
            </a:r>
            <a:r>
              <a:rPr lang="en-US" dirty="0" err="1" smtClean="0">
                <a:solidFill>
                  <a:schemeClr val="accent2"/>
                </a:solidFill>
              </a:rPr>
              <a:t>пренео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је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преко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Албаније</a:t>
            </a:r>
            <a:r>
              <a:rPr lang="en-US" dirty="0" smtClean="0">
                <a:solidFill>
                  <a:schemeClr val="accent2"/>
                </a:solidFill>
              </a:rPr>
              <a:t> и 1915. </a:t>
            </a:r>
            <a:r>
              <a:rPr lang="en-US" dirty="0" err="1" smtClean="0">
                <a:solidFill>
                  <a:schemeClr val="accent2"/>
                </a:solidFill>
              </a:rPr>
              <a:t>године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је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штампао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на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Крфу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b="1" dirty="0" err="1" smtClean="0">
                <a:solidFill>
                  <a:schemeClr val="accent2"/>
                </a:solidFill>
              </a:rPr>
              <a:t>Био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је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учесник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Балканских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ратова</a:t>
            </a:r>
            <a:r>
              <a:rPr lang="en-US" b="1" dirty="0" smtClean="0">
                <a:solidFill>
                  <a:schemeClr val="accent2"/>
                </a:solidFill>
              </a:rPr>
              <a:t> 1912. и 1913. </a:t>
            </a:r>
            <a:r>
              <a:rPr lang="en-US" b="1" dirty="0" err="1" smtClean="0">
                <a:solidFill>
                  <a:schemeClr val="accent2"/>
                </a:solidFill>
              </a:rPr>
              <a:t>као</a:t>
            </a:r>
            <a:r>
              <a:rPr lang="en-US" b="1" dirty="0" smtClean="0">
                <a:solidFill>
                  <a:schemeClr val="accent2"/>
                </a:solidFill>
              </a:rPr>
              <a:t> и </a:t>
            </a:r>
            <a:r>
              <a:rPr lang="en-US" b="1" dirty="0" err="1" smtClean="0">
                <a:solidFill>
                  <a:schemeClr val="accent2"/>
                </a:solidFill>
              </a:rPr>
              <a:t>Првог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светског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рата</a:t>
            </a:r>
            <a:r>
              <a:rPr lang="en-US" b="1" dirty="0" smtClean="0">
                <a:solidFill>
                  <a:schemeClr val="accent2"/>
                </a:solidFill>
              </a:rPr>
              <a:t>. </a:t>
            </a:r>
            <a:r>
              <a:rPr lang="en-US" dirty="0" err="1" smtClean="0">
                <a:solidFill>
                  <a:schemeClr val="accent2"/>
                </a:solidFill>
              </a:rPr>
              <a:t>Умро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је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од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тифуса</a:t>
            </a:r>
            <a:r>
              <a:rPr lang="en-US" dirty="0" smtClean="0">
                <a:solidFill>
                  <a:schemeClr val="accent2"/>
                </a:solidFill>
              </a:rPr>
              <a:t> у </a:t>
            </a:r>
            <a:r>
              <a:rPr lang="en-US" dirty="0" err="1" smtClean="0">
                <a:solidFill>
                  <a:schemeClr val="accent2"/>
                </a:solidFill>
              </a:rPr>
              <a:t>болници</a:t>
            </a:r>
            <a:r>
              <a:rPr lang="en-US" dirty="0" smtClean="0">
                <a:solidFill>
                  <a:schemeClr val="accent2"/>
                </a:solidFill>
              </a:rPr>
              <a:t>, у </a:t>
            </a:r>
            <a:r>
              <a:rPr lang="en-US" dirty="0" err="1" smtClean="0">
                <a:solidFill>
                  <a:schemeClr val="accent2"/>
                </a:solidFill>
              </a:rPr>
              <a:t>Солуну</a:t>
            </a:r>
            <a:r>
              <a:rPr lang="sr-Cyrl-R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1917. </a:t>
            </a:r>
            <a:r>
              <a:rPr lang="en-US" dirty="0" err="1" smtClean="0">
                <a:solidFill>
                  <a:schemeClr val="accent2"/>
                </a:solidFill>
              </a:rPr>
              <a:t>год</a:t>
            </a:r>
            <a:r>
              <a:rPr lang="sr-Cyrl-RS" dirty="0" smtClean="0">
                <a:solidFill>
                  <a:schemeClr val="accent2"/>
                </a:solidFill>
              </a:rPr>
              <a:t>ине</a:t>
            </a:r>
            <a:r>
              <a:rPr lang="en-US" dirty="0" smtClean="0">
                <a:solidFill>
                  <a:schemeClr val="accent2"/>
                </a:solidFill>
              </a:rPr>
              <a:t> у </a:t>
            </a:r>
            <a:r>
              <a:rPr lang="en-US" dirty="0" err="1" smtClean="0">
                <a:solidFill>
                  <a:schemeClr val="accent2"/>
                </a:solidFill>
              </a:rPr>
              <a:t>својој</a:t>
            </a:r>
            <a:r>
              <a:rPr lang="en-US" dirty="0" smtClean="0">
                <a:solidFill>
                  <a:schemeClr val="accent2"/>
                </a:solidFill>
              </a:rPr>
              <a:t>, 25</a:t>
            </a:r>
            <a:r>
              <a:rPr lang="sr-Cyrl-RS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години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живота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 err="1" smtClean="0">
                <a:solidFill>
                  <a:schemeClr val="accent2"/>
                </a:solidFill>
              </a:rPr>
              <a:t>Сахрањен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је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на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Солунском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војничком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гробљу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Зејтинлик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6" descr="Резултат слика за milutin bojic plava grobn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53564"/>
            <a:ext cx="2819400" cy="5004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2362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 </a:t>
            </a:r>
            <a:r>
              <a:rPr lang="ru-RU" sz="2400" dirty="0" smtClean="0">
                <a:solidFill>
                  <a:schemeClr val="accent1"/>
                </a:solidFill>
              </a:rPr>
              <a:t>Збирку песама </a:t>
            </a:r>
            <a:r>
              <a:rPr lang="ru-RU" sz="2400" b="1" i="1" dirty="0" smtClean="0">
                <a:solidFill>
                  <a:schemeClr val="accent1"/>
                </a:solidFill>
              </a:rPr>
              <a:t>„Песме бола и поноса“ </a:t>
            </a:r>
            <a:r>
              <a:rPr lang="ru-RU" sz="2400" dirty="0" smtClean="0">
                <a:solidFill>
                  <a:schemeClr val="accent1"/>
                </a:solidFill>
              </a:rPr>
              <a:t>објавио је у </a:t>
            </a:r>
            <a:r>
              <a:rPr lang="ru-RU" sz="2400" b="1" u="sng" dirty="0" smtClean="0">
                <a:solidFill>
                  <a:schemeClr val="accent1"/>
                </a:solidFill>
              </a:rPr>
              <a:t>Солуну.</a:t>
            </a:r>
            <a:r>
              <a:rPr lang="ru-RU" sz="2400" dirty="0" smtClean="0">
                <a:solidFill>
                  <a:schemeClr val="accent1"/>
                </a:solidFill>
              </a:rPr>
              <a:t> Из ове збирке је и песма „</a:t>
            </a:r>
            <a:r>
              <a:rPr lang="ru-RU" sz="2400" b="1" i="1" dirty="0" smtClean="0">
                <a:solidFill>
                  <a:schemeClr val="accent1"/>
                </a:solidFill>
              </a:rPr>
              <a:t>Плава гробница</a:t>
            </a:r>
            <a:r>
              <a:rPr lang="ru-RU" sz="2400" dirty="0" smtClean="0">
                <a:solidFill>
                  <a:schemeClr val="accent1"/>
                </a:solidFill>
              </a:rPr>
              <a:t>“, посвећена страдању српских ратника. И сам песник лично је гледао како савезнички бродови одвозе гомиле лешева које уз звуке војничких труба спуштају у Јонско море.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9" descr="Резултат слика за milutin Boj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28479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526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Први светски рат и повлачење преко Албаније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854696" cy="44196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 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Крајем 1915. године српска војска била је принуђена на повлачење преко албанских гудура. С војском су се повлачили и народ, влада, стари краљ Петар. Ношени су архива, драгоценоости, националне реликвије. Због огромних страдања и губитака у људству овај поход се назива “Албанском Голготом” српског народа.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Током трагичног повлачења страдало је </a:t>
            </a:r>
            <a:r>
              <a:rPr lang="ru-RU" sz="2800" b="1" dirty="0" smtClean="0"/>
              <a:t>више од </a:t>
            </a:r>
            <a:r>
              <a:rPr lang="ru-RU" sz="2800" b="1" u="sng" dirty="0" smtClean="0"/>
              <a:t>240</a:t>
            </a:r>
            <a:r>
              <a:rPr lang="ru-RU" sz="2800" b="1" dirty="0" smtClean="0"/>
              <a:t> </a:t>
            </a:r>
            <a:r>
              <a:rPr lang="ru-RU" sz="2800" b="1" u="sng" dirty="0" smtClean="0"/>
              <a:t>хиљада</a:t>
            </a:r>
            <a:r>
              <a:rPr lang="ru-RU" sz="2800" b="1" dirty="0" smtClean="0"/>
              <a:t> </a:t>
            </a:r>
            <a:r>
              <a:rPr lang="ru-RU" sz="2800" dirty="0" smtClean="0"/>
              <a:t>људи. Без заклона, измучени и болесни војници масовно умиру.</a:t>
            </a:r>
            <a:endParaRPr lang="en-US" sz="2800" dirty="0"/>
          </a:p>
        </p:txBody>
      </p:sp>
      <p:pic>
        <p:nvPicPr>
          <p:cNvPr id="47106" name="Picture 2" descr="Резултат слика за albanska golg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620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Албанска голгота</a:t>
            </a:r>
            <a:endParaRPr lang="en-US" dirty="0"/>
          </a:p>
        </p:txBody>
      </p:sp>
      <p:pic>
        <p:nvPicPr>
          <p:cNvPr id="48130" name="Picture 2" descr="Резултат слика за albanska golg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772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Оно што се догодило са Србијом и Србима од октобра 1915. до септембра 1918. незабележено је у историји Првог светског рата, па и у историји Европе. Једна држава </a:t>
            </a:r>
            <a:r>
              <a:rPr lang="sr-Cyrl-RS" sz="2400" dirty="0" smtClean="0">
                <a:solidFill>
                  <a:schemeClr val="tx1"/>
                </a:solidFill>
              </a:rPr>
              <a:t>је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напустила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своју територију да би се, преко две суседне (</a:t>
            </a:r>
            <a:r>
              <a:rPr lang="ru-RU" sz="2400" b="1" u="sng" dirty="0" smtClean="0">
                <a:solidFill>
                  <a:schemeClr val="tx1"/>
                </a:solidFill>
              </a:rPr>
              <a:t>Црна Гора и Албанија</a:t>
            </a:r>
            <a:r>
              <a:rPr lang="ru-RU" sz="2400" dirty="0" smtClean="0">
                <a:solidFill>
                  <a:schemeClr val="tx1"/>
                </a:solidFill>
              </a:rPr>
              <a:t>), повукла на тле треће земље (</a:t>
            </a:r>
            <a:r>
              <a:rPr lang="ru-RU" sz="2400" b="1" u="sng" dirty="0" smtClean="0">
                <a:solidFill>
                  <a:schemeClr val="tx1"/>
                </a:solidFill>
              </a:rPr>
              <a:t>Грчка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9154" name="Picture 2" descr="Резултат слика за albanska golg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5344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i="1" dirty="0" smtClean="0"/>
              <a:t>Плава гробница – симбол српског страдања</a:t>
            </a:r>
            <a:endParaRPr lang="en-US" i="1" dirty="0"/>
          </a:p>
        </p:txBody>
      </p:sp>
      <p:pic>
        <p:nvPicPr>
          <p:cNvPr id="50178" name="Picture 2" descr="Резултат слика за prvi svetski rat k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8305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583</TotalTime>
  <Words>658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Плава гробница</vt:lpstr>
      <vt:lpstr>Милутин Бојић (1892 – 1917)</vt:lpstr>
      <vt:lpstr>Краљ речи. Најлепша нада књижевности. Песник у коме се збио „потрес векова“</vt:lpstr>
      <vt:lpstr>Slide 4</vt:lpstr>
      <vt:lpstr>Први светски рат и повлачење преко Албаније</vt:lpstr>
      <vt:lpstr>Током трагичног повлачења страдало је више од 240 хиљада људи. Без заклона, измучени и болесни војници масовно умиру.</vt:lpstr>
      <vt:lpstr>Албанска голгота</vt:lpstr>
      <vt:lpstr>Оно што се догодило са Србијом и Србима од октобра 1915. до септембра 1918. незабележено је у историји Првог светског рата, па и у историји Европе. Једна држава је напустила  своју територију да би се, преко две суседне (Црна Гора и Албанија), повукла на тле треће земље (Грчка).</vt:lpstr>
      <vt:lpstr>Плава гробница – симбол српског страдања</vt:lpstr>
      <vt:lpstr> Маузолеј-костурница на острву Виду.  Видо је  острвце поред Крфа које је претворено у болницу. Велики број српских војника сахрањен је у мору крај острва. Умирало је и до 300 људи дневно . Сматра се да је на Виду и у Јонском мору сахрањено око 10.000 војника. Зато је ово острво тада добило име ‘’острво смрти’’.</vt:lpstr>
      <vt:lpstr>Српски Јерусалим</vt:lpstr>
      <vt:lpstr>Стојте, галије царске!</vt:lpstr>
      <vt:lpstr>НЕПОЗНАТЕ РЕЧИ:</vt:lpstr>
      <vt:lpstr>ОБЈАШЊЕЊЕ СТИХОВА:</vt:lpstr>
      <vt:lpstr>Плава гробница је песничко опело за српске војнике чија су тела бацана на дно Јонског мора.</vt:lpstr>
      <vt:lpstr>   МОТИВИ ПЕСМE: </vt:lpstr>
      <vt:lpstr>Плава  гробница</vt:lpstr>
      <vt:lpstr>Стилске фигуре</vt:lpstr>
      <vt:lpstr>ЕПИТЕТИ: крме моћне, тихи ход, ноћна језа, света вода, уморан сан...</vt:lpstr>
      <vt:lpstr>Домаћи задатак: * Препишите  у свеске за школски рад текст са слајдова 15,16,17 , 18 и 19.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 гробница</dc:title>
  <dc:creator>Uros</dc:creator>
  <cp:lastModifiedBy>Uros</cp:lastModifiedBy>
  <cp:revision>55</cp:revision>
  <dcterms:created xsi:type="dcterms:W3CDTF">2006-08-16T00:00:00Z</dcterms:created>
  <dcterms:modified xsi:type="dcterms:W3CDTF">2020-03-18T09:33:50Z</dcterms:modified>
</cp:coreProperties>
</file>